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1044" r:id="rId3"/>
    <p:sldId id="1046" r:id="rId4"/>
    <p:sldId id="1048" r:id="rId5"/>
    <p:sldId id="1051" r:id="rId6"/>
    <p:sldId id="1052" r:id="rId7"/>
    <p:sldId id="1054" r:id="rId8"/>
    <p:sldId id="1055" r:id="rId9"/>
    <p:sldId id="1056" r:id="rId10"/>
    <p:sldId id="1057" r:id="rId11"/>
    <p:sldId id="1058" r:id="rId12"/>
    <p:sldId id="1059" r:id="rId13"/>
    <p:sldId id="1060" r:id="rId14"/>
    <p:sldId id="1063" r:id="rId15"/>
    <p:sldId id="10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169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0" autoAdjust="0"/>
    <p:restoredTop sz="91293" autoAdjust="0"/>
  </p:normalViewPr>
  <p:slideViewPr>
    <p:cSldViewPr snapToGrid="0" showGuides="1">
      <p:cViewPr varScale="1">
        <p:scale>
          <a:sx n="113" d="100"/>
          <a:sy n="113" d="100"/>
        </p:scale>
        <p:origin x="819" y="58"/>
      </p:cViewPr>
      <p:guideLst>
        <p:guide orient="horz" pos="2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71836-C31D-4DC2-A93A-A393397EC57F}" type="datetimeFigureOut">
              <a:rPr lang="en-CA" smtClean="0"/>
              <a:t>2020-03-05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A1D1C-DAAE-4225-8F94-98AAB4964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02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A1D1C-DAAE-4225-8F94-98AAB49646E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060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14BCB2-9F49-4539-AB83-77C2D20C9E1B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147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14BCB2-9F49-4539-AB83-77C2D20C9E1B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1323-25A2-4F3E-B014-CF5115B6D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37E26-E2AC-4C71-BC25-0FA4B1A0F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22AB0-1D0D-4A6D-B874-17A33225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F450-384A-4FE1-AFB7-EA99BDF0EA78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354B7-00B2-443E-9EE8-D2FD5012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12536-F5BF-42E9-AF8A-D0FDA41B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6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3369-D7EF-4ED7-BF32-4C7B8187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AA60C-1C8C-4FBA-9005-611EF64C6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226D-2205-4DB8-8E53-FFE5F05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C251-E4C3-4A65-81AF-A9EFD054DA40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B3600-DF08-4A8D-9642-39BA273B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391E-8FEA-4D33-9B5A-E654C4EC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91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BF493-81FF-4658-A6B6-90D6276DD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1CCA3-1BBB-442B-8CD4-D7F57AE32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0B0B-598E-489A-A32C-68BCDE2F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A9D36-1FEC-494F-93CB-428CA2F55515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0D95B-8F13-4DAC-A3DB-17FF2877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A42EF-6264-4CBC-BA10-8B633C59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2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6B2B-3679-4B97-A336-D3B7A503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845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C3A38-1ED5-42D8-9593-65BC9709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5336"/>
            <a:ext cx="7886700" cy="48916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4CA9C-BBC0-4E95-8B79-F672DA98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932A-4F8A-44B6-83FC-FD56D4E82A66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D80E-513F-47F0-8A9D-DF7F1A6B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2787-ABDF-4353-BE56-1BEB8298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39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736F-ED78-4DB7-9D3D-AA0EA7A4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E9ECC-D4CE-4722-8719-B09156C64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739D5-E9D5-415C-A7E2-85277030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E326-A97A-424C-A9F9-3F83F23DC893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B93F6-E8F4-4025-B3AF-F373305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9F43-9D41-4BF8-BB76-9F82BEF5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014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924C-A528-4E85-A8AC-3A7C7DE0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EE25-8D33-40DD-83C7-90CF769C6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D17EF-1104-46EC-8745-8E0F9D17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FAD70-E296-4255-A816-A5A4FBFE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81B8-AE6C-4D9E-BBF6-8897946B89FD}" type="datetime1">
              <a:rPr lang="en-CA" smtClean="0"/>
              <a:t>2020-03-05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DA13F-FB62-40E3-B02D-5311BA4A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FC26F-CE60-4D98-A05E-1B4FBE05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488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98B9-B164-4F5E-8104-674D8549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06AFD-8D03-4EFB-92AC-C0132815F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B00C9-BA6A-4848-BBE2-6AF5C75B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D0DC0-B3E4-473D-AFE8-569818488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D2F04-4584-4254-B956-913253FC3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D6331C-72DE-4F91-8DF4-DEBBF48F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5C0F1-1925-4DBC-9354-B6AC335F9100}" type="datetime1">
              <a:rPr lang="en-CA" smtClean="0"/>
              <a:t>2020-03-05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D43AC-8EB4-4844-83A2-C7525BF5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36ED9-8045-4F12-B5EB-0340DE80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75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C8D3-7EF4-40C0-8D28-E0B16A23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CFFB1-37C3-4A94-A8C4-FEF60C45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9D45-40F3-4941-9F6C-D4114E04772A}" type="datetime1">
              <a:rPr lang="en-CA" smtClean="0"/>
              <a:t>2020-03-05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320F9-4B51-4488-A5B8-B7037408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D1D9C-2297-4EE3-B89F-E38661ED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95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C283B-27F2-492F-A29C-789BD042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A642-777D-424A-A8E1-0BBF9FD24A12}" type="datetime1">
              <a:rPr lang="en-CA" smtClean="0"/>
              <a:t>2020-03-05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7FF9B-A076-4F39-816D-912F5A75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00813-FB28-4C09-B93D-6018E8F1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36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AB9D-84CE-4CD0-A692-0E2FB0BE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5E5A-CA2A-405A-9A51-90D34091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266DF-C382-4DC3-8FE4-2875CAB1A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6173C-2E1C-497F-A3AC-10F35AEE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E6BE-4402-4AF3-BD7B-59C20A8A1758}" type="datetime1">
              <a:rPr lang="en-CA" smtClean="0"/>
              <a:t>2020-03-05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75FF4-14A6-422C-87C2-A5185CE7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34DA7-D23D-4D33-AEDE-B17776EE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2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09D1-A18B-44C8-9739-3E882B47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35A60-9992-4C3B-9B77-1486BF5FC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3DC72-C346-4DFB-BD23-D30865AC3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E94A7-3C54-4413-9259-BB6EA7D0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8428-E4A5-4924-A617-ABE3CB50D5F8}" type="datetime1">
              <a:rPr lang="en-CA" smtClean="0"/>
              <a:t>2020-03-05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1EAF0-D328-483E-88E2-AAF4064D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0AEE6-89A5-4EF5-A2A2-45D7AB14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72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A365C6-C343-40FD-BA46-E3A4001F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AF5EB-0CFD-409D-BAED-DDEC4171C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DA5B-5254-4596-B79F-BA9B20A79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BFE29-7D07-4C84-8475-49E2F09C15A7}" type="datetime1">
              <a:rPr lang="en-CA" smtClean="0"/>
              <a:t>2020-03-05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7B58-44F9-4D1B-A55B-C70CFD403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C5762-3262-4B11-B09E-0A40B447E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ED5C5-9DE9-4D9C-B522-8E0EC6C609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82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kid-costume-transformer-R9zXHWAHyTjn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lda.html" TargetMode="External"/><Relationship Id="rId2" Type="http://schemas.openxmlformats.org/officeDocument/2006/relationships/hyperlink" Target="https://radimrehurek.com/gensim/models/ldamodel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bricks.com/blog/2015/03/25/topic-modeling-with-lda-mllib-meets-graphx.htm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Friends-episode-12-friends-tv-the-one-with-embryos-Y4cMaANkENnOxDEPe6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Friends-episode-12-friends-tv-the-one-with-embryos-Y4cMaANkENnOxDEPe6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Friends-episode-12-friends-tv-the-one-with-embryos-Y4cMaANkENnOxDEPe6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phy.com/gifs/Friends-episode-12-friends-tv-the-one-with-embryos-Y4cMaANkENnOxDEPe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phy.com/gifs/Friends-episode-12-friends-tv-the-one-with-embryos-Y4cMaANkENnOxDEPe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127E-F5FD-4D4B-9015-91873F801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5013" y="98125"/>
            <a:ext cx="10129652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CISC 372 </a:t>
            </a:r>
            <a:br>
              <a:rPr lang="en-CA" dirty="0"/>
            </a:br>
            <a:r>
              <a:rPr lang="en-CA" dirty="0"/>
              <a:t>Text Analytic IIII</a:t>
            </a:r>
            <a:br>
              <a:rPr lang="en-CA" dirty="0"/>
            </a:br>
            <a:r>
              <a:rPr lang="en-US" altLang="en-US" dirty="0"/>
              <a:t>EM &amp; LDA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307A2-3EC5-4FC6-845E-1E5046AC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1</a:t>
            </a:fld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86E107-5003-4E9B-A9B7-6DC632E78D92}"/>
              </a:ext>
            </a:extLst>
          </p:cNvPr>
          <p:cNvSpPr/>
          <p:nvPr/>
        </p:nvSpPr>
        <p:spPr>
          <a:xfrm>
            <a:off x="2686051" y="65963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>
                <a:hlinkClick r:id="rId3"/>
              </a:rPr>
              <a:t>https://giphy.com/gifs/kid-costume-transformer-R9zXHWAHyTjnq</a:t>
            </a:r>
            <a:endParaRPr lang="en-CA" sz="1050" dirty="0"/>
          </a:p>
        </p:txBody>
      </p:sp>
      <p:pic>
        <p:nvPicPr>
          <p:cNvPr id="18434" name="Picture 2" descr="Image result for go get em meme">
            <a:extLst>
              <a:ext uri="{FF2B5EF4-FFF2-40B4-BE49-F238E27FC236}">
                <a16:creationId xmlns:a16="http://schemas.microsoft.com/office/drawing/2014/main" id="{37C4487D-862F-456D-9840-0AD4B0EEA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 bwMode="auto">
          <a:xfrm>
            <a:off x="2686051" y="3103968"/>
            <a:ext cx="3437449" cy="253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5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LDA – Document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10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14F5-0F9E-4090-8607-52CE1E5BCEC2}"/>
              </a:ext>
            </a:extLst>
          </p:cNvPr>
          <p:cNvSpPr txBox="1"/>
          <p:nvPr/>
        </p:nvSpPr>
        <p:spPr>
          <a:xfrm>
            <a:off x="1118500" y="1753888"/>
            <a:ext cx="76094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>
                <a:latin typeface="Consolas" panose="020B0609020204030204" pitchFamily="49" charset="0"/>
              </a:rPr>
              <a:t>What it is about??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CA" sz="2800" dirty="0">
                <a:latin typeface="Consolas" panose="020B0609020204030204" pitchFamily="49" charset="0"/>
              </a:rPr>
              <a:t>Pick a set (mixture of topics)</a:t>
            </a:r>
          </a:p>
          <a:p>
            <a:pPr marL="342900" indent="-342900">
              <a:buFont typeface="+mj-lt"/>
              <a:buAutoNum type="arabicPeriod"/>
            </a:pPr>
            <a:endParaRPr lang="en-CA" sz="2800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2800" dirty="0">
                <a:latin typeface="Consolas" panose="020B0609020204030204" pitchFamily="49" charset="0"/>
              </a:rPr>
              <a:t> Start writing word-by-word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Consolas" panose="020B0609020204030204" pitchFamily="49" charset="0"/>
              </a:rPr>
              <a:t>Each word is generated one-by-one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Consolas" panose="020B0609020204030204" pitchFamily="49" charset="0"/>
              </a:rPr>
              <a:t>Which one to use?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Consolas" panose="020B0609020204030204" pitchFamily="49" charset="0"/>
              </a:rPr>
              <a:t>Depends on the what is the topic to be covered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47744-3509-410C-B7D9-85D7019EA739}"/>
              </a:ext>
            </a:extLst>
          </p:cNvPr>
          <p:cNvSpPr/>
          <p:nvPr/>
        </p:nvSpPr>
        <p:spPr>
          <a:xfrm>
            <a:off x="737809" y="6479176"/>
            <a:ext cx="7211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" dirty="0"/>
              <a:t>https://www.google.com/url?sa=i&amp;url=https%3A%2F%2Fgiphy.com%2Fexplore%2Fwriting&amp;psig=AOvVaw0o9_6cyMD_wS5Z7ulvHsPF&amp;ust=1583516912871000&amp;source=images&amp;cd=vfe&amp;ved=0CAIQjRxqFwoTCNCsiKzyg-gCFQAAAAAdAAAAABAY</a:t>
            </a:r>
          </a:p>
        </p:txBody>
      </p:sp>
    </p:spTree>
    <p:extLst>
      <p:ext uri="{BB962C8B-B14F-4D97-AF65-F5344CB8AC3E}">
        <p14:creationId xmlns:p14="http://schemas.microsoft.com/office/powerpoint/2010/main" val="31650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 – Document Generation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9E919A-00B7-4FAD-83EA-B3339761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i</a:t>
            </a:r>
            <a:r>
              <a:rPr lang="en-CA" dirty="0"/>
              <a:t> denotes the index of a document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 denotes the index of a word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k denotes the index of a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pPr/>
              <a:t>11</a:t>
            </a:fld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10AEC-FE08-4C11-8968-72EF5CF3B8AB}"/>
                  </a:ext>
                </a:extLst>
              </p:cNvPr>
              <p:cNvSpPr txBox="1"/>
              <p:nvPr/>
            </p:nvSpPr>
            <p:spPr>
              <a:xfrm>
                <a:off x="1390952" y="2016236"/>
                <a:ext cx="39116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ⅈ=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1,⋯,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10AEC-FE08-4C11-8968-72EF5CF3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52" y="2016236"/>
                <a:ext cx="3911600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F348BB-0393-45A1-8E12-FAF04DC459D0}"/>
                  </a:ext>
                </a:extLst>
              </p:cNvPr>
              <p:cNvSpPr/>
              <p:nvPr/>
            </p:nvSpPr>
            <p:spPr>
              <a:xfrm>
                <a:off x="2335908" y="5238475"/>
                <a:ext cx="2138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0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sz="2400" dirty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CA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F348BB-0393-45A1-8E12-FAF04DC45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908" y="5238475"/>
                <a:ext cx="2138983" cy="461665"/>
              </a:xfrm>
              <a:prstGeom prst="rect">
                <a:avLst/>
              </a:prstGeom>
              <a:blipFill>
                <a:blip r:embed="rId3"/>
                <a:stretch>
                  <a:fillRect l="-855" b="-26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601405-1CAA-4B64-8946-C1AC6F634E87}"/>
                  </a:ext>
                </a:extLst>
              </p:cNvPr>
              <p:cNvSpPr/>
              <p:nvPr/>
            </p:nvSpPr>
            <p:spPr>
              <a:xfrm>
                <a:off x="2293525" y="3581189"/>
                <a:ext cx="21813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4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dirty="0">
                              <a:latin typeface="Cambria Math" panose="02040503050406030204" pitchFamily="18" charset="0"/>
                            </a:rPr>
                            <m:t>1,⋯,</m:t>
                          </m:r>
                          <m:sSub>
                            <m:sSubPr>
                              <m:ctrlPr>
                                <a:rPr lang="en-CA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4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601405-1CAA-4B64-8946-C1AC6F634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25" y="3581189"/>
                <a:ext cx="218136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0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 – Document Generation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9E919A-00B7-4FAD-83EA-B3339761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To generate a document, we need a mixture of topics:</a:t>
            </a:r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How about topic? Topic itself is a mixture of words.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Given a document, to generate a word, we need to know what topics to be used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Then given the topic for this word under this document, we can generate the actual word (observation)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36D5D-2DD8-41B7-8DF4-6A251DA8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1" y="1620378"/>
            <a:ext cx="2360120" cy="642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BE32-A991-43F9-9D7B-2E67D37E777A}"/>
                  </a:ext>
                </a:extLst>
              </p:cNvPr>
              <p:cNvSpPr txBox="1"/>
              <p:nvPr/>
            </p:nvSpPr>
            <p:spPr>
              <a:xfrm>
                <a:off x="4065411" y="1832414"/>
                <a:ext cx="25762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ⅈ=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</a:rPr>
                            <m:t>1,⋯,</m:t>
                          </m:r>
                          <m:sSub>
                            <m:sSub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BE32-A991-43F9-9D7B-2E67D37E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11" y="1832414"/>
                <a:ext cx="2576288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D4CBAFF-A12A-4DFF-ADA0-EB363C0A6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26" y="4374525"/>
            <a:ext cx="2903745" cy="5994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7CA8BF-9507-47D4-9C7D-1B6FE1D66BBF}"/>
                  </a:ext>
                </a:extLst>
              </p:cNvPr>
              <p:cNvSpPr/>
              <p:nvPr/>
            </p:nvSpPr>
            <p:spPr>
              <a:xfrm>
                <a:off x="4445037" y="4474211"/>
                <a:ext cx="18531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0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dirty="0">
                              <a:latin typeface="Cambria Math" panose="02040503050406030204" pitchFamily="18" charset="0"/>
                            </a:rPr>
                            <m:t>1,⋯,</m:t>
                          </m:r>
                          <m:sSub>
                            <m:sSubPr>
                              <m:ctrlP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7CA8BF-9507-47D4-9C7D-1B6FE1D66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7" y="4474211"/>
                <a:ext cx="185313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582963-BF2D-4F46-A3CD-9C642D3D2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012" y="2957532"/>
            <a:ext cx="2415457" cy="563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/>
              <p:nvPr/>
            </p:nvSpPr>
            <p:spPr>
              <a:xfrm>
                <a:off x="4445037" y="3038977"/>
                <a:ext cx="18170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0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sz="2000" dirty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CA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000" dirty="0"/>
                  <a:t> 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7" y="3038977"/>
                <a:ext cx="1817036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497998A-7339-433C-9537-399BC5626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226" y="5918375"/>
            <a:ext cx="3580981" cy="6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6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 – Document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A034C-D347-4683-AEB8-E1831863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Learning – Gibbs Sampler </a:t>
            </a:r>
          </a:p>
          <a:p>
            <a:pPr lvl="1"/>
            <a:r>
              <a:rPr lang="en-CA" dirty="0"/>
              <a:t>Bayesian Inference</a:t>
            </a:r>
          </a:p>
          <a:p>
            <a:pPr lvl="1"/>
            <a:r>
              <a:rPr lang="en-CA" dirty="0"/>
              <a:t>Iterative approach</a:t>
            </a:r>
          </a:p>
          <a:p>
            <a:pPr lvl="1"/>
            <a:r>
              <a:rPr lang="en-CA" dirty="0"/>
              <a:t>Update the parameters/assignment for each variable at a time</a:t>
            </a:r>
          </a:p>
          <a:p>
            <a:pPr lvl="1"/>
            <a:r>
              <a:rPr lang="en-CA" dirty="0"/>
              <a:t>A variants of generalized EM algorithm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Hyperparameter: number of topics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Nice implementation:</a:t>
            </a:r>
          </a:p>
          <a:p>
            <a:pPr lvl="2"/>
            <a:r>
              <a:rPr lang="en-CA" dirty="0" err="1"/>
              <a:t>Gensim</a:t>
            </a:r>
            <a:endParaRPr lang="en-CA" dirty="0"/>
          </a:p>
          <a:p>
            <a:pPr lvl="2"/>
            <a:r>
              <a:rPr lang="en-CA" dirty="0">
                <a:hlinkClick r:id="rId2"/>
              </a:rPr>
              <a:t>https://radimrehurek.com/gensim/models/ldamodel.html</a:t>
            </a:r>
            <a:endParaRPr lang="en-CA" dirty="0"/>
          </a:p>
          <a:p>
            <a:pPr lvl="1"/>
            <a:r>
              <a:rPr lang="en-CA" dirty="0"/>
              <a:t>Example:</a:t>
            </a:r>
          </a:p>
          <a:p>
            <a:pPr lvl="2"/>
            <a:r>
              <a:rPr lang="en-CA" dirty="0">
                <a:hlinkClick r:id="rId3"/>
              </a:rPr>
              <a:t>https://radimrehurek.com/gensim/auto_examples/tutorials/run_lda.html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491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 – After training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9E919A-00B7-4FAD-83EA-B3339761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A document is a distribution over topics:</a:t>
            </a:r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A topic is a distribution over words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36D5D-2DD8-41B7-8DF4-6A251DA8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81" y="1620378"/>
            <a:ext cx="2360120" cy="642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BE32-A991-43F9-9D7B-2E67D37E777A}"/>
                  </a:ext>
                </a:extLst>
              </p:cNvPr>
              <p:cNvSpPr txBox="1"/>
              <p:nvPr/>
            </p:nvSpPr>
            <p:spPr>
              <a:xfrm>
                <a:off x="4065411" y="1832414"/>
                <a:ext cx="25762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 smtClean="0">
                          <a:latin typeface="Cambria Math" panose="02040503050406030204" pitchFamily="18" charset="0"/>
                        </a:rPr>
                        <m:t>ⅈ=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</a:rPr>
                            <m:t>1,⋯,</m:t>
                          </m:r>
                          <m:sSub>
                            <m:sSubPr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1BE32-A991-43F9-9D7B-2E67D37E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11" y="1832414"/>
                <a:ext cx="2576288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582963-BF2D-4F46-A3CD-9C642D3D2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12" y="2957532"/>
            <a:ext cx="2415457" cy="563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/>
              <p:nvPr/>
            </p:nvSpPr>
            <p:spPr>
              <a:xfrm>
                <a:off x="4445037" y="3038977"/>
                <a:ext cx="18170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0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sz="2000" dirty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CA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000" dirty="0"/>
                  <a:t> 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37" y="3038977"/>
                <a:ext cx="1817036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64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 – Document Generation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89E919A-00B7-4FAD-83EA-B3339761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sz="2000" dirty="0"/>
          </a:p>
          <a:p>
            <a:r>
              <a:rPr lang="en-CA" sz="2000" dirty="0"/>
              <a:t>How about topic? Topic itself is a mixture of words.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82963-BF2D-4F46-A3CD-9C642D3D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07" y="2066875"/>
            <a:ext cx="2415457" cy="563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/>
              <p:nvPr/>
            </p:nvSpPr>
            <p:spPr>
              <a:xfrm>
                <a:off x="4406332" y="2148320"/>
                <a:ext cx="18170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0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sz="2000" dirty="0">
                            <a:latin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CA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000" dirty="0"/>
                  <a:t> 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EAD84-44EB-416C-A7B6-FCBB63550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32" y="2148320"/>
                <a:ext cx="1817036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20newsgroups">
            <a:extLst>
              <a:ext uri="{FF2B5EF4-FFF2-40B4-BE49-F238E27FC236}">
                <a16:creationId xmlns:a16="http://schemas.microsoft.com/office/drawing/2014/main" id="{E7E6D1DF-4D06-40B6-8B79-6AAB85FC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11" y="3179981"/>
            <a:ext cx="6135010" cy="264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755011-FDD3-4A7C-8BD0-6F0B625B7DA4}"/>
              </a:ext>
            </a:extLst>
          </p:cNvPr>
          <p:cNvSpPr/>
          <p:nvPr/>
        </p:nvSpPr>
        <p:spPr>
          <a:xfrm>
            <a:off x="1868563" y="6399475"/>
            <a:ext cx="48563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900" dirty="0">
                <a:hlinkClick r:id="rId5"/>
              </a:rPr>
              <a:t>https://databricks.com/blog/2015/03/25/topic-modeling-with-lda-mllib-meets-graphx.html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403828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Last lectures</a:t>
            </a:r>
          </a:p>
        </p:txBody>
      </p:sp>
      <p:sp>
        <p:nvSpPr>
          <p:cNvPr id="972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Expectation Maximization</a:t>
            </a:r>
          </a:p>
          <a:p>
            <a:pPr lvl="1"/>
            <a:r>
              <a:rPr lang="en-US" altLang="en-US" dirty="0"/>
              <a:t>Mode-based clustering</a:t>
            </a:r>
          </a:p>
          <a:p>
            <a:pPr lvl="1"/>
            <a:r>
              <a:rPr lang="en-US" altLang="en-US" dirty="0"/>
              <a:t>Iterative approach for optimization</a:t>
            </a:r>
          </a:p>
          <a:p>
            <a:pPr lvl="1"/>
            <a:r>
              <a:rPr lang="en-US" altLang="en-US" dirty="0"/>
              <a:t>Domain knowledge integration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72DB8-9D83-4C33-9F36-D1C46C36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99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Today</a:t>
            </a:r>
          </a:p>
        </p:txBody>
      </p:sp>
      <p:sp>
        <p:nvSpPr>
          <p:cNvPr id="972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EM</a:t>
            </a:r>
          </a:p>
          <a:p>
            <a:pPr lvl="1"/>
            <a:r>
              <a:rPr lang="en-US" altLang="en-US" dirty="0"/>
              <a:t>An example</a:t>
            </a:r>
          </a:p>
          <a:p>
            <a:r>
              <a:rPr lang="en-US" altLang="en-US" dirty="0"/>
              <a:t>LDA &amp; Gibb Sampling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72DB8-9D83-4C33-9F36-D1C46C36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48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Coin Flipping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3D120-CF9C-4D04-9107-8238DD4C8466}"/>
              </a:ext>
            </a:extLst>
          </p:cNvPr>
          <p:cNvSpPr txBox="1"/>
          <p:nvPr/>
        </p:nvSpPr>
        <p:spPr>
          <a:xfrm>
            <a:off x="392786" y="1874676"/>
            <a:ext cx="347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T H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endParaRPr lang="en-CA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</a:p>
        </p:txBody>
      </p:sp>
      <p:pic>
        <p:nvPicPr>
          <p:cNvPr id="1026" name="Picture 2" descr="Image result for coin flipping gif">
            <a:extLst>
              <a:ext uri="{FF2B5EF4-FFF2-40B4-BE49-F238E27FC236}">
                <a16:creationId xmlns:a16="http://schemas.microsoft.com/office/drawing/2014/main" id="{92E0A648-5201-42DA-A1C8-038E8464B1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42" y="1766425"/>
            <a:ext cx="3541363" cy="29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D4387A-4D4F-4ED7-8D14-33794FB7BE86}"/>
              </a:ext>
            </a:extLst>
          </p:cNvPr>
          <p:cNvSpPr/>
          <p:nvPr/>
        </p:nvSpPr>
        <p:spPr>
          <a:xfrm>
            <a:off x="2123268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hlinkClick r:id="rId3"/>
              </a:rPr>
              <a:t>https://giphy.com/gifs/Friends-episode-12-friends-tv-the-one-with-embryos-Y4cMaANkENnOxDEPe6</a:t>
            </a:r>
            <a:endParaRPr lang="en-CA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0CB7BE-5E9E-4A7B-B56E-E6D3B6394A6B}"/>
                  </a:ext>
                </a:extLst>
              </p:cNvPr>
              <p:cNvSpPr txBox="1"/>
              <p:nvPr/>
            </p:nvSpPr>
            <p:spPr>
              <a:xfrm>
                <a:off x="2639678" y="3548337"/>
                <a:ext cx="757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0CB7BE-5E9E-4A7B-B56E-E6D3B6394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78" y="3548337"/>
                <a:ext cx="757643" cy="276999"/>
              </a:xfrm>
              <a:prstGeom prst="rect">
                <a:avLst/>
              </a:prstGeom>
              <a:blipFill>
                <a:blip r:embed="rId4"/>
                <a:stretch>
                  <a:fillRect l="-6452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61EEA1-46BD-4A80-9E2B-70040BF0B7ED}"/>
              </a:ext>
            </a:extLst>
          </p:cNvPr>
          <p:cNvSpPr txBox="1"/>
          <p:nvPr/>
        </p:nvSpPr>
        <p:spPr>
          <a:xfrm>
            <a:off x="295125" y="3502171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Binominal Distribution:</a:t>
            </a:r>
          </a:p>
        </p:txBody>
      </p:sp>
    </p:spTree>
    <p:extLst>
      <p:ext uri="{BB962C8B-B14F-4D97-AF65-F5344CB8AC3E}">
        <p14:creationId xmlns:p14="http://schemas.microsoft.com/office/powerpoint/2010/main" val="113372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Coin Flipping using Two coins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3D120-CF9C-4D04-9107-8238DD4C8466}"/>
              </a:ext>
            </a:extLst>
          </p:cNvPr>
          <p:cNvSpPr txBox="1"/>
          <p:nvPr/>
        </p:nvSpPr>
        <p:spPr>
          <a:xfrm>
            <a:off x="392786" y="1874676"/>
            <a:ext cx="3474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</a:t>
            </a:r>
          </a:p>
          <a:p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 T H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T H</a:t>
            </a:r>
          </a:p>
          <a:p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 T H T H T</a:t>
            </a:r>
          </a:p>
          <a:p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H 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 T H T</a:t>
            </a:r>
          </a:p>
          <a:p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 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endParaRPr lang="en-CA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T H T H T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CA" dirty="0">
                <a:solidFill>
                  <a:srgbClr val="FF0000"/>
                </a:solidFill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H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H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T H </a:t>
            </a:r>
          </a:p>
        </p:txBody>
      </p:sp>
      <p:pic>
        <p:nvPicPr>
          <p:cNvPr id="1026" name="Picture 2" descr="Image result for coin flipping gif">
            <a:extLst>
              <a:ext uri="{FF2B5EF4-FFF2-40B4-BE49-F238E27FC236}">
                <a16:creationId xmlns:a16="http://schemas.microsoft.com/office/drawing/2014/main" id="{92E0A648-5201-42DA-A1C8-038E8464B1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42" y="1766425"/>
            <a:ext cx="3541363" cy="29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2ACBB-E76D-4CBF-80AB-05923AD1ADE7}"/>
              </a:ext>
            </a:extLst>
          </p:cNvPr>
          <p:cNvSpPr txBox="1"/>
          <p:nvPr/>
        </p:nvSpPr>
        <p:spPr>
          <a:xfrm>
            <a:off x="465918" y="4616764"/>
            <a:ext cx="761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Flipping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there are two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And each of them has a different chance of observing head/tail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4387A-4D4F-4ED7-8D14-33794FB7BE86}"/>
              </a:ext>
            </a:extLst>
          </p:cNvPr>
          <p:cNvSpPr/>
          <p:nvPr/>
        </p:nvSpPr>
        <p:spPr>
          <a:xfrm>
            <a:off x="2123268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hlinkClick r:id="rId3"/>
              </a:rPr>
              <a:t>https://giphy.com/gifs/Friends-episode-12-friends-tv-the-one-with-embryos-Y4cMaANkENnOxDEPe6</a:t>
            </a:r>
            <a:endParaRPr lang="en-CA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A977B-B2ED-4B9C-B9CF-F71240D56508}"/>
                  </a:ext>
                </a:extLst>
              </p:cNvPr>
              <p:cNvSpPr txBox="1"/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A977B-B2ED-4B9C-B9CF-F71240D5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blipFill>
                <a:blip r:embed="rId4"/>
                <a:stretch>
                  <a:fillRect l="-5128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5A38661-AA5D-4ED3-B3C0-3A4639D2A453}"/>
              </a:ext>
            </a:extLst>
          </p:cNvPr>
          <p:cNvSpPr txBox="1"/>
          <p:nvPr/>
        </p:nvSpPr>
        <p:spPr>
          <a:xfrm>
            <a:off x="394958" y="599162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Binominal Distribution: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895C70-93A8-4CE3-A7C2-DC426BC0840E}"/>
                  </a:ext>
                </a:extLst>
              </p:cNvPr>
              <p:cNvSpPr/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895C70-93A8-4CE3-A7C2-DC426BC08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63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if we don't know which coin was used in which flip??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3D120-CF9C-4D04-9107-8238DD4C8466}"/>
              </a:ext>
            </a:extLst>
          </p:cNvPr>
          <p:cNvSpPr txBox="1"/>
          <p:nvPr/>
        </p:nvSpPr>
        <p:spPr>
          <a:xfrm>
            <a:off x="392786" y="1874676"/>
            <a:ext cx="3474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 H T</a:t>
            </a:r>
          </a:p>
          <a:p>
            <a:r>
              <a:rPr lang="en-CA" dirty="0">
                <a:latin typeface="Consolas" panose="020B0609020204030204" pitchFamily="49" charset="0"/>
              </a:rPr>
              <a:t>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T H T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</a:p>
        </p:txBody>
      </p:sp>
      <p:pic>
        <p:nvPicPr>
          <p:cNvPr id="1026" name="Picture 2" descr="Image result for coin flipping gif">
            <a:extLst>
              <a:ext uri="{FF2B5EF4-FFF2-40B4-BE49-F238E27FC236}">
                <a16:creationId xmlns:a16="http://schemas.microsoft.com/office/drawing/2014/main" id="{92E0A648-5201-42DA-A1C8-038E8464B1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42" y="1766425"/>
            <a:ext cx="3541363" cy="29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D4387A-4D4F-4ED7-8D14-33794FB7BE86}"/>
              </a:ext>
            </a:extLst>
          </p:cNvPr>
          <p:cNvSpPr/>
          <p:nvPr/>
        </p:nvSpPr>
        <p:spPr>
          <a:xfrm>
            <a:off x="2123268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hlinkClick r:id="rId3"/>
              </a:rPr>
              <a:t>https://giphy.com/gifs/Friends-episode-12-friends-tv-the-one-with-embryos-Y4cMaANkENnOxDEPe6</a:t>
            </a:r>
            <a:endParaRPr lang="en-CA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AEA07-BB28-43E3-B12E-1359C35A01E9}"/>
              </a:ext>
            </a:extLst>
          </p:cNvPr>
          <p:cNvSpPr txBox="1"/>
          <p:nvPr/>
        </p:nvSpPr>
        <p:spPr>
          <a:xfrm>
            <a:off x="465918" y="4616764"/>
            <a:ext cx="761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Flipping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there are two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And each of them has a different chance of observing head/tail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83068-0D82-4088-ADF1-543BFA448EEE}"/>
                  </a:ext>
                </a:extLst>
              </p:cNvPr>
              <p:cNvSpPr txBox="1"/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83068-0D82-4088-ADF1-543BFA448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blipFill>
                <a:blip r:embed="rId4"/>
                <a:stretch>
                  <a:fillRect l="-5128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E786343-D10D-4DE1-8B39-4F90B551970A}"/>
              </a:ext>
            </a:extLst>
          </p:cNvPr>
          <p:cNvSpPr txBox="1"/>
          <p:nvPr/>
        </p:nvSpPr>
        <p:spPr>
          <a:xfrm>
            <a:off x="394958" y="599162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Binominal Distribution: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823F1D-5F52-40C8-A0AE-419F4C4A2A01}"/>
                  </a:ext>
                </a:extLst>
              </p:cNvPr>
              <p:cNvSpPr/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823F1D-5F52-40C8-A0AE-419F4C4A2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63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if we don't know which coin was used in which flip??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3D120-CF9C-4D04-9107-8238DD4C8466}"/>
              </a:ext>
            </a:extLst>
          </p:cNvPr>
          <p:cNvSpPr txBox="1"/>
          <p:nvPr/>
        </p:nvSpPr>
        <p:spPr>
          <a:xfrm>
            <a:off x="392786" y="1874676"/>
            <a:ext cx="3474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 H T</a:t>
            </a:r>
          </a:p>
          <a:p>
            <a:r>
              <a:rPr lang="en-CA" dirty="0">
                <a:latin typeface="Consolas" panose="020B0609020204030204" pitchFamily="49" charset="0"/>
              </a:rPr>
              <a:t>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T H T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4387A-4D4F-4ED7-8D14-33794FB7BE86}"/>
              </a:ext>
            </a:extLst>
          </p:cNvPr>
          <p:cNvSpPr/>
          <p:nvPr/>
        </p:nvSpPr>
        <p:spPr>
          <a:xfrm>
            <a:off x="2123268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hlinkClick r:id="rId2"/>
              </a:rPr>
              <a:t>https://giphy.com/gifs/Friends-episode-12-friends-tv-the-one-with-embryos-Y4cMaANkENnOxDEPe6</a:t>
            </a:r>
            <a:endParaRPr lang="en-CA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AEA07-BB28-43E3-B12E-1359C35A01E9}"/>
              </a:ext>
            </a:extLst>
          </p:cNvPr>
          <p:cNvSpPr txBox="1"/>
          <p:nvPr/>
        </p:nvSpPr>
        <p:spPr>
          <a:xfrm>
            <a:off x="465918" y="4616764"/>
            <a:ext cx="761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Flipping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there are two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And each of them has a different chance of observing head/tail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9AEB1C-6357-475B-8B36-128E7E0880CB}"/>
                  </a:ext>
                </a:extLst>
              </p:cNvPr>
              <p:cNvSpPr txBox="1"/>
              <p:nvPr/>
            </p:nvSpPr>
            <p:spPr>
              <a:xfrm>
                <a:off x="4516362" y="2346177"/>
                <a:ext cx="2376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9AEB1C-6357-475B-8B36-128E7E088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362" y="2346177"/>
                <a:ext cx="2376228" cy="369332"/>
              </a:xfrm>
              <a:prstGeom prst="rect">
                <a:avLst/>
              </a:prstGeom>
              <a:blipFill>
                <a:blip r:embed="rId3"/>
                <a:stretch>
                  <a:fillRect l="-1538"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C43CC1-AB54-421C-9492-BE4B3C09868E}"/>
                  </a:ext>
                </a:extLst>
              </p:cNvPr>
              <p:cNvSpPr txBox="1"/>
              <p:nvPr/>
            </p:nvSpPr>
            <p:spPr>
              <a:xfrm>
                <a:off x="4500660" y="3034268"/>
                <a:ext cx="13135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C43CC1-AB54-421C-9492-BE4B3C09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60" y="3034268"/>
                <a:ext cx="1313565" cy="369332"/>
              </a:xfrm>
              <a:prstGeom prst="rect">
                <a:avLst/>
              </a:prstGeom>
              <a:blipFill>
                <a:blip r:embed="rId4"/>
                <a:stretch>
                  <a:fillRect l="-2315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C9F888-7F86-46DB-8C67-8BD2B69E6508}"/>
                  </a:ext>
                </a:extLst>
              </p:cNvPr>
              <p:cNvSpPr txBox="1"/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C9F888-7F86-46DB-8C67-8BD2B69E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blipFill>
                <a:blip r:embed="rId5"/>
                <a:stretch>
                  <a:fillRect l="-5128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A41BAAE-9D83-4FD5-B59F-71F73BDF8FC9}"/>
              </a:ext>
            </a:extLst>
          </p:cNvPr>
          <p:cNvSpPr txBox="1"/>
          <p:nvPr/>
        </p:nvSpPr>
        <p:spPr>
          <a:xfrm>
            <a:off x="394958" y="599162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Binominal Distribution: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D4DC656-BF09-4C39-961B-8D9A1F6161F3}"/>
                  </a:ext>
                </a:extLst>
              </p:cNvPr>
              <p:cNvSpPr/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D4DC656-BF09-4C39-961B-8D9A1F616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What if we don't know which coin was used in which flip??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3D120-CF9C-4D04-9107-8238DD4C8466}"/>
              </a:ext>
            </a:extLst>
          </p:cNvPr>
          <p:cNvSpPr txBox="1"/>
          <p:nvPr/>
        </p:nvSpPr>
        <p:spPr>
          <a:xfrm>
            <a:off x="392786" y="1874676"/>
            <a:ext cx="3474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T H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 H T</a:t>
            </a:r>
          </a:p>
          <a:p>
            <a:r>
              <a:rPr lang="en-CA" dirty="0">
                <a:latin typeface="Consolas" panose="020B0609020204030204" pitchFamily="49" charset="0"/>
              </a:rPr>
              <a:t>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H T</a:t>
            </a:r>
          </a:p>
          <a:p>
            <a:r>
              <a:rPr lang="en-CA" dirty="0">
                <a:latin typeface="Consolas" panose="020B0609020204030204" pitchFamily="49" charset="0"/>
              </a:rPr>
              <a:t>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T H T H T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T</a:t>
            </a:r>
            <a:r>
              <a:rPr lang="en-CA" dirty="0">
                <a:latin typeface="Consolas" panose="020B0609020204030204" pitchFamily="49" charset="0"/>
              </a:rPr>
              <a:t> H</a:t>
            </a:r>
          </a:p>
          <a:p>
            <a:r>
              <a:rPr lang="en-CA" dirty="0">
                <a:latin typeface="Consolas" panose="020B0609020204030204" pitchFamily="49" charset="0"/>
              </a:rPr>
              <a:t>H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 err="1">
                <a:latin typeface="Consolas" panose="020B0609020204030204" pitchFamily="49" charset="0"/>
              </a:rPr>
              <a:t>H</a:t>
            </a:r>
            <a:r>
              <a:rPr lang="en-CA" dirty="0">
                <a:latin typeface="Consolas" panose="020B0609020204030204" pitchFamily="49" charset="0"/>
              </a:rPr>
              <a:t> T H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4387A-4D4F-4ED7-8D14-33794FB7BE86}"/>
              </a:ext>
            </a:extLst>
          </p:cNvPr>
          <p:cNvSpPr/>
          <p:nvPr/>
        </p:nvSpPr>
        <p:spPr>
          <a:xfrm>
            <a:off x="2123268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800" dirty="0">
                <a:hlinkClick r:id="rId2"/>
              </a:rPr>
              <a:t>https://giphy.com/gifs/Friends-episode-12-friends-tv-the-one-with-embryos-Y4cMaANkENnOxDEPe6</a:t>
            </a:r>
            <a:endParaRPr lang="en-CA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AEA07-BB28-43E3-B12E-1359C35A01E9}"/>
              </a:ext>
            </a:extLst>
          </p:cNvPr>
          <p:cNvSpPr txBox="1"/>
          <p:nvPr/>
        </p:nvSpPr>
        <p:spPr>
          <a:xfrm>
            <a:off x="465918" y="4616764"/>
            <a:ext cx="761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Flipping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there are two coins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onsolas" panose="020B0609020204030204" pitchFamily="49" charset="0"/>
              </a:rPr>
              <a:t>And each of them has a different chance of observing head/tail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14F5-0F9E-4090-8607-52CE1E5BCEC2}"/>
              </a:ext>
            </a:extLst>
          </p:cNvPr>
          <p:cNvSpPr txBox="1"/>
          <p:nvPr/>
        </p:nvSpPr>
        <p:spPr>
          <a:xfrm>
            <a:off x="4364862" y="1937880"/>
            <a:ext cx="4435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EM Algorithm: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Randomly assign each flip to a coin (random z)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Estimate the parameter for that coin </a:t>
            </a:r>
            <a:r>
              <a:rPr lang="en-CA" dirty="0" err="1">
                <a:latin typeface="Consolas" panose="020B0609020204030204" pitchFamily="49" charset="0"/>
              </a:rPr>
              <a:t>w.r.t.</a:t>
            </a:r>
            <a:r>
              <a:rPr lang="en-CA" dirty="0">
                <a:latin typeface="Consolas" panose="020B0609020204030204" pitchFamily="49" charset="0"/>
              </a:rPr>
              <a:t> n &amp; p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Update the flip assignment Z based on the updated parameters for these two coins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latin typeface="Consolas" panose="020B0609020204030204" pitchFamily="49" charset="0"/>
              </a:rPr>
              <a:t>Go back to 2, until converge</a:t>
            </a:r>
          </a:p>
          <a:p>
            <a:pPr marL="342900" indent="-342900">
              <a:buFont typeface="+mj-lt"/>
              <a:buAutoNum type="arabicPeriod"/>
            </a:pPr>
            <a:endParaRPr lang="en-CA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3E31A-AD7C-48CE-9906-1781B934E4D2}"/>
                  </a:ext>
                </a:extLst>
              </p:cNvPr>
              <p:cNvSpPr txBox="1"/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23E31A-AD7C-48CE-9906-1781B934E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1" y="6037789"/>
                <a:ext cx="947567" cy="276999"/>
              </a:xfrm>
              <a:prstGeom prst="rect">
                <a:avLst/>
              </a:prstGeom>
              <a:blipFill>
                <a:blip r:embed="rId3"/>
                <a:stretch>
                  <a:fillRect l="-5128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423B357-4605-465E-BFD5-9E580E458CE4}"/>
              </a:ext>
            </a:extLst>
          </p:cNvPr>
          <p:cNvSpPr txBox="1"/>
          <p:nvPr/>
        </p:nvSpPr>
        <p:spPr>
          <a:xfrm>
            <a:off x="394958" y="5991623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Binominal Distribution: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F58003-B50B-4385-A7B4-087757998F38}"/>
                  </a:ext>
                </a:extLst>
              </p:cNvPr>
              <p:cNvSpPr/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F58003-B50B-4385-A7B4-087757998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29" y="6000110"/>
                <a:ext cx="1142877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9BD6B-EDFD-45F5-99D5-6555BA38D8A9}"/>
                  </a:ext>
                </a:extLst>
              </p:cNvPr>
              <p:cNvSpPr txBox="1"/>
              <p:nvPr/>
            </p:nvSpPr>
            <p:spPr>
              <a:xfrm>
                <a:off x="4424438" y="971019"/>
                <a:ext cx="23762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B9BD6B-EDFD-45F5-99D5-6555BA38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8" y="971019"/>
                <a:ext cx="2376228" cy="369332"/>
              </a:xfrm>
              <a:prstGeom prst="rect">
                <a:avLst/>
              </a:prstGeom>
              <a:blipFill>
                <a:blip r:embed="rId5"/>
                <a:stretch>
                  <a:fillRect l="-1538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1ADA6D-2E64-4515-A57C-942F7CF557D9}"/>
                  </a:ext>
                </a:extLst>
              </p:cNvPr>
              <p:cNvSpPr txBox="1"/>
              <p:nvPr/>
            </p:nvSpPr>
            <p:spPr>
              <a:xfrm>
                <a:off x="4424438" y="1352478"/>
                <a:ext cx="13135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1ADA6D-2E64-4515-A57C-942F7CF5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438" y="1352478"/>
                <a:ext cx="1313565" cy="369332"/>
              </a:xfrm>
              <a:prstGeom prst="rect">
                <a:avLst/>
              </a:prstGeom>
              <a:blipFill>
                <a:blip r:embed="rId6"/>
                <a:stretch>
                  <a:fillRect l="-1860" r="-7442" b="-3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58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20AB-DE96-4631-907B-92155456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LDA – Document Generation (no labels)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FCBE-8572-4D11-BD70-6BDB3466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D5C5-9DE9-4D9C-B522-8E0EC6C609B4}" type="slidenum">
              <a:rPr lang="en-CA" smtClean="0"/>
              <a:t>9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14F5-0F9E-4090-8607-52CE1E5BCEC2}"/>
              </a:ext>
            </a:extLst>
          </p:cNvPr>
          <p:cNvSpPr txBox="1"/>
          <p:nvPr/>
        </p:nvSpPr>
        <p:spPr>
          <a:xfrm>
            <a:off x="1534576" y="1728710"/>
            <a:ext cx="6177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olas" panose="020B0609020204030204" pitchFamily="49" charset="0"/>
              </a:rPr>
              <a:t>How would you generate (write) a document??</a:t>
            </a:r>
          </a:p>
          <a:p>
            <a:pPr marL="342900" indent="-342900">
              <a:buFont typeface="+mj-lt"/>
              <a:buAutoNum type="arabicPeriod"/>
            </a:pPr>
            <a:endParaRPr lang="en-CA" sz="28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Image result for writing gif">
            <a:extLst>
              <a:ext uri="{FF2B5EF4-FFF2-40B4-BE49-F238E27FC236}">
                <a16:creationId xmlns:a16="http://schemas.microsoft.com/office/drawing/2014/main" id="{ABC12F44-CE9C-4D3F-94C8-D846F6066F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932567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E47744-3509-410C-B7D9-85D7019EA739}"/>
              </a:ext>
            </a:extLst>
          </p:cNvPr>
          <p:cNvSpPr/>
          <p:nvPr/>
        </p:nvSpPr>
        <p:spPr>
          <a:xfrm>
            <a:off x="737809" y="6479176"/>
            <a:ext cx="7211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" dirty="0"/>
              <a:t>https://www.google.com/url?sa=i&amp;url=https%3A%2F%2Fgiphy.com%2Fexplore%2Fwriting&amp;psig=AOvVaw0o9_6cyMD_wS5Z7ulvHsPF&amp;ust=1583516912871000&amp;source=images&amp;cd=vfe&amp;ved=0CAIQjRxqFwoTCNCsiKzyg-gCFQAAAAAdAAAAABAY</a:t>
            </a:r>
          </a:p>
        </p:txBody>
      </p:sp>
    </p:spTree>
    <p:extLst>
      <p:ext uri="{BB962C8B-B14F-4D97-AF65-F5344CB8AC3E}">
        <p14:creationId xmlns:p14="http://schemas.microsoft.com/office/powerpoint/2010/main" val="10436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1233</Words>
  <Application>Microsoft Office PowerPoint</Application>
  <PresentationFormat>On-screen Show (4:3)</PresentationFormat>
  <Paragraphs>181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CISC 372  Text Analytic IIII EM &amp; LDA</vt:lpstr>
      <vt:lpstr>Last lectures</vt:lpstr>
      <vt:lpstr>Today</vt:lpstr>
      <vt:lpstr>Coin Flipping</vt:lpstr>
      <vt:lpstr>Coin Flipping using Two coins </vt:lpstr>
      <vt:lpstr>What if we don't know which coin was used in which flip??</vt:lpstr>
      <vt:lpstr>What if we don't know which coin was used in which flip??</vt:lpstr>
      <vt:lpstr>What if we don't know which coin was used in which flip??</vt:lpstr>
      <vt:lpstr>LDA – Document Generation (no labels)</vt:lpstr>
      <vt:lpstr>LDA – Document Generation</vt:lpstr>
      <vt:lpstr>LDA – Document Generation</vt:lpstr>
      <vt:lpstr>LDA – Document Generation</vt:lpstr>
      <vt:lpstr>LDA – Document Generation</vt:lpstr>
      <vt:lpstr>LDA – After training</vt:lpstr>
      <vt:lpstr>LDA – Document Generation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 372  Advanced Data Analytics</dc:title>
  <dc:creator>Steven Ding</dc:creator>
  <cp:lastModifiedBy>Steven Ding</cp:lastModifiedBy>
  <cp:revision>791</cp:revision>
  <dcterms:created xsi:type="dcterms:W3CDTF">2020-01-06T16:44:02Z</dcterms:created>
  <dcterms:modified xsi:type="dcterms:W3CDTF">2020-03-05T18:22:02Z</dcterms:modified>
</cp:coreProperties>
</file>